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</p:sldMasterIdLst>
  <p:notesMasterIdLst>
    <p:notesMasterId r:id="rId38"/>
  </p:notesMasterIdLst>
  <p:sldIdLst>
    <p:sldId id="447" r:id="rId5"/>
    <p:sldId id="527" r:id="rId6"/>
    <p:sldId id="535" r:id="rId7"/>
    <p:sldId id="449" r:id="rId8"/>
    <p:sldId id="451" r:id="rId9"/>
    <p:sldId id="530" r:id="rId10"/>
    <p:sldId id="533" r:id="rId11"/>
    <p:sldId id="537" r:id="rId12"/>
    <p:sldId id="531" r:id="rId13"/>
    <p:sldId id="532" r:id="rId14"/>
    <p:sldId id="534" r:id="rId15"/>
    <p:sldId id="487" r:id="rId16"/>
    <p:sldId id="538" r:id="rId17"/>
    <p:sldId id="539" r:id="rId18"/>
    <p:sldId id="540" r:id="rId19"/>
    <p:sldId id="536" r:id="rId20"/>
    <p:sldId id="526" r:id="rId21"/>
    <p:sldId id="550" r:id="rId22"/>
    <p:sldId id="551" r:id="rId23"/>
    <p:sldId id="552" r:id="rId24"/>
    <p:sldId id="541" r:id="rId25"/>
    <p:sldId id="542" r:id="rId26"/>
    <p:sldId id="546" r:id="rId27"/>
    <p:sldId id="543" r:id="rId28"/>
    <p:sldId id="544" r:id="rId29"/>
    <p:sldId id="545" r:id="rId30"/>
    <p:sldId id="554" r:id="rId31"/>
    <p:sldId id="553" r:id="rId32"/>
    <p:sldId id="555" r:id="rId33"/>
    <p:sldId id="548" r:id="rId34"/>
    <p:sldId id="556" r:id="rId35"/>
    <p:sldId id="557" r:id="rId36"/>
    <p:sldId id="257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418" autoAdjust="0"/>
  </p:normalViewPr>
  <p:slideViewPr>
    <p:cSldViewPr snapToGrid="0">
      <p:cViewPr varScale="1">
        <p:scale>
          <a:sx n="99" d="100"/>
          <a:sy n="99" d="100"/>
        </p:scale>
        <p:origin x="974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 讓 </a:t>
            </a:r>
            <a:r>
              <a:rPr lang="en-US" altLang="zh-TW" dirty="0"/>
              <a:t>server group developer </a:t>
            </a:r>
            <a:r>
              <a:rPr lang="zh-TW" altLang="en-US" dirty="0"/>
              <a:t>了解 </a:t>
            </a:r>
            <a:r>
              <a:rPr lang="en-US" altLang="zh-TW" dirty="0"/>
              <a:t>“</a:t>
            </a:r>
            <a:r>
              <a:rPr lang="zh-TW" altLang="en-US" dirty="0"/>
              <a:t>如何使用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 err="1"/>
              <a:t>MessageClient</a:t>
            </a:r>
            <a:r>
              <a:rPr lang="en-US" altLang="zh-TW" dirty="0"/>
              <a:t> / </a:t>
            </a:r>
            <a:r>
              <a:rPr lang="en-US" altLang="zh-TW" dirty="0" err="1"/>
              <a:t>MessageWorker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了解怎麼用的同時，能理解背後設計理念，甚至進一步了解該怎麼設計這樣的元件給團隊使用的技巧。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架構性的思考</a:t>
            </a:r>
            <a:r>
              <a:rPr lang="en-US" altLang="zh-TW" dirty="0"/>
              <a:t>:</a:t>
            </a:r>
            <a:r>
              <a:rPr lang="zh-TW" altLang="en-US" dirty="0"/>
              <a:t> 專注再要解決的問題，不重新發明 </a:t>
            </a:r>
            <a:r>
              <a:rPr lang="en-US" altLang="zh-TW" dirty="0"/>
              <a:t>framework, </a:t>
            </a:r>
            <a:r>
              <a:rPr lang="zh-TW" altLang="en-US" dirty="0"/>
              <a:t>盡可能地用基礎元件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language</a:t>
            </a:r>
            <a:r>
              <a:rPr lang="zh-TW" altLang="en-US" dirty="0"/>
              <a:t> 內建的 </a:t>
            </a:r>
            <a:r>
              <a:rPr lang="en-US" altLang="zh-TW" dirty="0"/>
              <a:t>BCL), </a:t>
            </a:r>
            <a:r>
              <a:rPr lang="zh-TW" altLang="en-US" dirty="0"/>
              <a:t>讓 </a:t>
            </a:r>
            <a:r>
              <a:rPr lang="en-US" altLang="zh-TW" dirty="0"/>
              <a:t>developer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 能套用在自己的框架內使用。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替團隊做好抽象畫 </a:t>
            </a:r>
            <a:r>
              <a:rPr lang="en-US" altLang="zh-TW" dirty="0"/>
              <a:t>(</a:t>
            </a:r>
            <a:r>
              <a:rPr lang="zh-TW" altLang="en-US" dirty="0"/>
              <a:t>不綁定特定 </a:t>
            </a:r>
            <a:r>
              <a:rPr lang="en-US" altLang="zh-TW" dirty="0"/>
              <a:t>services), </a:t>
            </a:r>
            <a:r>
              <a:rPr lang="zh-TW" altLang="en-US" dirty="0"/>
              <a:t>及整合其他環節。這是團隊自行開發，而非專注再選擇 </a:t>
            </a:r>
            <a:r>
              <a:rPr lang="en-US" altLang="zh-TW" dirty="0"/>
              <a:t>framework</a:t>
            </a:r>
            <a:r>
              <a:rPr lang="zh-TW" altLang="en-US" dirty="0"/>
              <a:t> 的主要原因。</a:t>
            </a:r>
          </a:p>
        </p:txBody>
      </p:sp>
    </p:spTree>
    <p:extLst>
      <p:ext uri="{BB962C8B-B14F-4D97-AF65-F5344CB8AC3E}">
        <p14:creationId xmlns:p14="http://schemas.microsoft.com/office/powerpoint/2010/main" val="239617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Notes: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Cloud Service / Cloud native  / Container / Microservices ….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線上服務的複雜度越來越高，服務數量變多，服務的 </a:t>
            </a:r>
            <a:r>
              <a:rPr lang="en-US" altLang="zh-TW" dirty="0"/>
              <a:t>instance</a:t>
            </a:r>
            <a:r>
              <a:rPr lang="zh-TW" altLang="en-US" dirty="0"/>
              <a:t> 也變多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管理的挑戰也變大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Granular </a:t>
            </a:r>
            <a:r>
              <a:rPr lang="zh-TW" altLang="en-US" dirty="0"/>
              <a:t>粒狀的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8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除了數量之外，複雜度也隨之升高。</a:t>
            </a:r>
            <a:endParaRPr lang="en-US" altLang="zh-TW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每個服務 </a:t>
            </a:r>
            <a:r>
              <a:rPr lang="en-US" altLang="zh-TW" dirty="0"/>
              <a:t>(service) </a:t>
            </a:r>
            <a:r>
              <a:rPr lang="zh-TW" altLang="en-US" dirty="0"/>
              <a:t>及每個個體 </a:t>
            </a:r>
            <a:r>
              <a:rPr lang="en-US" altLang="zh-TW" dirty="0"/>
              <a:t>(instance) </a:t>
            </a:r>
            <a:r>
              <a:rPr lang="zh-TW" altLang="en-US" dirty="0"/>
              <a:t>都必須更精準的掌握其他服務的狀態 </a:t>
            </a:r>
            <a:r>
              <a:rPr lang="en-US" altLang="zh-TW" dirty="0"/>
              <a:t>(availability, </a:t>
            </a:r>
            <a:r>
              <a:rPr lang="en-US" altLang="zh-TW" dirty="0" err="1"/>
              <a:t>endpoitns</a:t>
            </a:r>
            <a:r>
              <a:rPr lang="en-US" altLang="zh-TW" dirty="0"/>
              <a:t>)</a:t>
            </a:r>
          </a:p>
          <a:p>
            <a:pPr marL="139700" indent="0">
              <a:buNone/>
            </a:pPr>
            <a:r>
              <a:rPr lang="zh-TW" altLang="en-US" dirty="0"/>
              <a:t>服務之間的通訊也越來越複雜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4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worker thread count effect</a:t>
            </a:r>
          </a:p>
          <a:p>
            <a:r>
              <a:rPr lang="en-US" altLang="zh-TW" dirty="0"/>
              <a:t>DEMO manual / auto reset event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15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065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bbitmq.com/tutorials/tutorial-six-dotne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otnet/api/system.threading.waithandle?view=netframework-4.7.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hyperlink" Target="https://www.91app.com/career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message-queu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ws.amazon.com/message-queue/benefi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qs/" TargetMode="External"/><Relationship Id="rId2" Type="http://schemas.openxmlformats.org/officeDocument/2006/relationships/hyperlink" Target="https://aws.amazon.com/message-queu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abbitmq.com/getstarted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4" y="1444429"/>
            <a:ext cx="7242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微服務基礎建設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Message Queue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Jan 23,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482" r="1280" b="26587"/>
          <a:stretch/>
        </p:blipFill>
        <p:spPr>
          <a:xfrm>
            <a:off x="9285063" y="2717569"/>
            <a:ext cx="1857375" cy="6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(One-Way Async)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&lt;Message&gt;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677382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&lt;Message&gt;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355448" y="3379808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>
                <a:solidFill>
                  <a:srgbClr val="00B0F0"/>
                </a:solidFill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70068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(Two-Way RPC)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789500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&lt;Input, Output&gt;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034988" y="1487347"/>
            <a:ext cx="3148314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&lt;Input, Output&gt;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355448" y="3379808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InputMessage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4B3BAE-D793-4AC9-AE9C-2E1EBD39DBD3}"/>
              </a:ext>
            </a:extLst>
          </p:cNvPr>
          <p:cNvSpPr/>
          <p:nvPr/>
        </p:nvSpPr>
        <p:spPr>
          <a:xfrm>
            <a:off x="2286000" y="4015013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5735DD59-F26E-4CA6-A769-03C817F4DC96}"/>
              </a:ext>
            </a:extLst>
          </p:cNvPr>
          <p:cNvSpPr/>
          <p:nvPr/>
        </p:nvSpPr>
        <p:spPr>
          <a:xfrm>
            <a:off x="2222339" y="4029477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摺角紙張 23">
            <a:extLst>
              <a:ext uri="{FF2B5EF4-FFF2-40B4-BE49-F238E27FC236}">
                <a16:creationId xmlns:a16="http://schemas.microsoft.com/office/drawing/2014/main" id="{07C2318C-E252-4E8D-9503-5DC7777ACC84}"/>
              </a:ext>
            </a:extLst>
          </p:cNvPr>
          <p:cNvSpPr/>
          <p:nvPr/>
        </p:nvSpPr>
        <p:spPr>
          <a:xfrm>
            <a:off x="2430684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摺角紙張 24">
            <a:extLst>
              <a:ext uri="{FF2B5EF4-FFF2-40B4-BE49-F238E27FC236}">
                <a16:creationId xmlns:a16="http://schemas.microsoft.com/office/drawing/2014/main" id="{3D8F0145-A0E9-40A0-8DFB-E4AD72DE17C1}"/>
              </a:ext>
            </a:extLst>
          </p:cNvPr>
          <p:cNvSpPr/>
          <p:nvPr/>
        </p:nvSpPr>
        <p:spPr>
          <a:xfrm>
            <a:off x="5237549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: 摺角紙張 25">
            <a:extLst>
              <a:ext uri="{FF2B5EF4-FFF2-40B4-BE49-F238E27FC236}">
                <a16:creationId xmlns:a16="http://schemas.microsoft.com/office/drawing/2014/main" id="{52F991FA-C3F1-4B8E-9CD9-44DCFF96D074}"/>
              </a:ext>
            </a:extLst>
          </p:cNvPr>
          <p:cNvSpPr/>
          <p:nvPr/>
        </p:nvSpPr>
        <p:spPr>
          <a:xfrm>
            <a:off x="6371863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摺角紙張 26">
            <a:extLst>
              <a:ext uri="{FF2B5EF4-FFF2-40B4-BE49-F238E27FC236}">
                <a16:creationId xmlns:a16="http://schemas.microsoft.com/office/drawing/2014/main" id="{A89067DF-77BC-4590-AC5F-273EAC1FDB01}"/>
              </a:ext>
            </a:extLst>
          </p:cNvPr>
          <p:cNvSpPr/>
          <p:nvPr/>
        </p:nvSpPr>
        <p:spPr>
          <a:xfrm>
            <a:off x="5787347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7A590E-22D2-4A19-A45C-2D7986355AC1}"/>
              </a:ext>
            </a:extLst>
          </p:cNvPr>
          <p:cNvSpPr txBox="1"/>
          <p:nvPr/>
        </p:nvSpPr>
        <p:spPr>
          <a:xfrm>
            <a:off x="2355448" y="4498256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OutputMessage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箭號: 彎曲 1">
            <a:extLst>
              <a:ext uri="{FF2B5EF4-FFF2-40B4-BE49-F238E27FC236}">
                <a16:creationId xmlns:a16="http://schemas.microsoft.com/office/drawing/2014/main" id="{17D59024-3C0C-4C40-8023-21FB5EAEA90D}"/>
              </a:ext>
            </a:extLst>
          </p:cNvPr>
          <p:cNvSpPr/>
          <p:nvPr/>
        </p:nvSpPr>
        <p:spPr>
          <a:xfrm rot="10800000">
            <a:off x="7037406" y="2656385"/>
            <a:ext cx="792865" cy="1718181"/>
          </a:xfrm>
          <a:prstGeom prst="bentArrow">
            <a:avLst>
              <a:gd name="adj1" fmla="val 13586"/>
              <a:gd name="adj2" fmla="val 18066"/>
              <a:gd name="adj3" fmla="val 2281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箭號: 彎曲 28">
            <a:extLst>
              <a:ext uri="{FF2B5EF4-FFF2-40B4-BE49-F238E27FC236}">
                <a16:creationId xmlns:a16="http://schemas.microsoft.com/office/drawing/2014/main" id="{5F820C0C-2A94-4C57-AB60-8B2BE9E1C887}"/>
              </a:ext>
            </a:extLst>
          </p:cNvPr>
          <p:cNvSpPr/>
          <p:nvPr/>
        </p:nvSpPr>
        <p:spPr>
          <a:xfrm rot="16200000">
            <a:off x="786695" y="3054663"/>
            <a:ext cx="1627022" cy="1012783"/>
          </a:xfrm>
          <a:prstGeom prst="bentArrow">
            <a:avLst>
              <a:gd name="adj1" fmla="val 11300"/>
              <a:gd name="adj2" fmla="val 11857"/>
              <a:gd name="adj3" fmla="val 2100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3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C2057-4AD8-4900-A4A5-76DB351F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除了這些，其他都抽象化封裝起來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06A8B7-87D7-4F7E-B93D-A65DE5EA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Developer Must Know:</a:t>
            </a:r>
          </a:p>
          <a:p>
            <a:pPr lvl="1"/>
            <a:r>
              <a:rPr lang="en-US" dirty="0"/>
              <a:t>Input Message</a:t>
            </a:r>
          </a:p>
          <a:p>
            <a:pPr lvl="1"/>
            <a:r>
              <a:rPr lang="en-US" dirty="0"/>
              <a:t>Output Message</a:t>
            </a:r>
          </a:p>
          <a:p>
            <a:pPr lvl="1"/>
            <a:r>
              <a:rPr lang="en-US" dirty="0"/>
              <a:t>Worker Process</a:t>
            </a:r>
            <a:r>
              <a:rPr lang="zh-TW" altLang="en-US" dirty="0"/>
              <a:t>  </a:t>
            </a:r>
            <a:r>
              <a:rPr lang="en-US" altLang="zh-TW" b="1" dirty="0">
                <a:solidFill>
                  <a:srgbClr val="00B0F0"/>
                </a:solidFill>
              </a:rPr>
              <a:t>(msg) =&gt; {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… }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 err="1"/>
              <a:t>Misc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Multi-Threads</a:t>
            </a:r>
          </a:p>
          <a:p>
            <a:pPr lvl="1"/>
            <a:r>
              <a:rPr lang="en-US" dirty="0"/>
              <a:t>Async / Await</a:t>
            </a:r>
          </a:p>
          <a:p>
            <a:pPr lvl="1"/>
            <a:r>
              <a:rPr lang="en-US" dirty="0"/>
              <a:t>Serialization, </a:t>
            </a:r>
            <a:r>
              <a:rPr lang="en-US" dirty="0" err="1"/>
              <a:t>TrackContext</a:t>
            </a:r>
            <a:r>
              <a:rPr lang="en-US" dirty="0"/>
              <a:t> Transform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2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Work Queue(s)</a:t>
            </a:r>
          </a:p>
        </p:txBody>
      </p:sp>
      <p:pic>
        <p:nvPicPr>
          <p:cNvPr id="4098" name="Picture 2" descr="http://www.rabbitmq.com/img/tutorials/python-two.png">
            <a:extLst>
              <a:ext uri="{FF2B5EF4-FFF2-40B4-BE49-F238E27FC236}">
                <a16:creationId xmlns:a16="http://schemas.microsoft.com/office/drawing/2014/main" id="{EA77453D-1C49-48D7-8A2A-5463D383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9" y="1572768"/>
            <a:ext cx="4467418" cy="17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trike="sngStrike" dirty="0"/>
              <a:t>DEMO #2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Exchange Usage: Topic</a:t>
            </a:r>
          </a:p>
        </p:txBody>
      </p:sp>
      <p:pic>
        <p:nvPicPr>
          <p:cNvPr id="5122" name="Picture 2" descr="http://www.rabbitmq.com/img/tutorials/python-five.png">
            <a:extLst>
              <a:ext uri="{FF2B5EF4-FFF2-40B4-BE49-F238E27FC236}">
                <a16:creationId xmlns:a16="http://schemas.microsoft.com/office/drawing/2014/main" id="{67F989CC-3BF3-4137-B1DF-03E47997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1496072"/>
            <a:ext cx="4726840" cy="2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8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#2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RPC: Remote Procedure Call</a:t>
            </a:r>
          </a:p>
        </p:txBody>
      </p:sp>
      <p:pic>
        <p:nvPicPr>
          <p:cNvPr id="6146" name="Picture 2" descr="http://www.rabbitmq.com/img/tutorials/python-six.png">
            <a:extLst>
              <a:ext uri="{FF2B5EF4-FFF2-40B4-BE49-F238E27FC236}">
                <a16:creationId xmlns:a16="http://schemas.microsoft.com/office/drawing/2014/main" id="{653FF246-87CE-48DC-A865-A1A7AB4A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67968"/>
            <a:ext cx="5486400" cy="225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762199-68A3-433C-B028-1BC884C6FB99}"/>
              </a:ext>
            </a:extLst>
          </p:cNvPr>
          <p:cNvSpPr txBox="1"/>
          <p:nvPr/>
        </p:nvSpPr>
        <p:spPr>
          <a:xfrm>
            <a:off x="379708" y="4781225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443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99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6032" y="563760"/>
            <a:ext cx="9009888" cy="3009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Inside Messaging.*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CA1E6AA-536E-41E4-825D-C375FF8E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</p:spPr>
        <p:txBody>
          <a:bodyPr/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643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Architect Thinks…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DAF298-0875-43C1-89F8-B5289322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Async (Notify, not Pooling)</a:t>
            </a:r>
          </a:p>
          <a:p>
            <a:endParaRPr lang="en-US" altLang="zh-TW" dirty="0"/>
          </a:p>
          <a:p>
            <a:r>
              <a:rPr lang="en-US" altLang="zh-TW" dirty="0"/>
              <a:t>Parallel Processing</a:t>
            </a:r>
          </a:p>
          <a:p>
            <a:pPr lvl="1"/>
            <a:r>
              <a:rPr lang="en-US" altLang="zh-TW" dirty="0"/>
              <a:t>Inside Worker – threading, synchronize</a:t>
            </a:r>
          </a:p>
          <a:p>
            <a:pPr lvl="1"/>
            <a:r>
              <a:rPr lang="en-US" altLang="zh-TW" dirty="0"/>
              <a:t>Outside Worker – graceful shutdown &amp; auto scaling</a:t>
            </a:r>
          </a:p>
        </p:txBody>
      </p:sp>
    </p:spTree>
    <p:extLst>
      <p:ext uri="{BB962C8B-B14F-4D97-AF65-F5344CB8AC3E}">
        <p14:creationId xmlns:p14="http://schemas.microsoft.com/office/powerpoint/2010/main" val="219011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Synchronize Basic: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C5146-1D6B-4477-8EF0-3D4423EA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8" y="1243744"/>
            <a:ext cx="5631811" cy="3682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D5241-4976-4D26-9BCC-47FD0E4E0744}"/>
              </a:ext>
            </a:extLst>
          </p:cNvPr>
          <p:cNvSpPr/>
          <p:nvPr/>
        </p:nvSpPr>
        <p:spPr>
          <a:xfrm>
            <a:off x="-77491" y="4881890"/>
            <a:ext cx="884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https://docs.microsoft.com/zh-tw/dotnet/api/system.threading.waithandle?view=netframework-4.7.2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99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曾任</a:t>
            </a:r>
            <a:r>
              <a:rPr lang="en-US" altLang="zh-TW" dirty="0"/>
              <a:t>:</a:t>
            </a:r>
            <a:r>
              <a:rPr lang="zh-TW" altLang="en-US" dirty="0"/>
              <a:t> 一宇數位科技 技術長</a:t>
            </a:r>
            <a:endParaRPr lang="en-US" altLang="zh-TW" dirty="0"/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#3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/>
              <a:t>ThreadSyncDemo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98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/ Await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Async Call In Separate Process…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9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In Infra Way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Concept: Scale In / Out Automation</a:t>
            </a:r>
          </a:p>
          <a:p>
            <a:r>
              <a:rPr lang="en-US" dirty="0"/>
              <a:t>Your Application Must (when Scale Out):</a:t>
            </a:r>
          </a:p>
          <a:p>
            <a:pPr lvl="1"/>
            <a:r>
              <a:rPr lang="en-US" dirty="0"/>
              <a:t>Self Host</a:t>
            </a:r>
          </a:p>
          <a:p>
            <a:pPr lvl="1"/>
            <a:r>
              <a:rPr lang="en-US" dirty="0"/>
              <a:t>Pull Config</a:t>
            </a:r>
          </a:p>
          <a:p>
            <a:pPr lvl="1"/>
            <a:r>
              <a:rPr lang="en-US" dirty="0"/>
              <a:t>Pull Message</a:t>
            </a:r>
          </a:p>
          <a:p>
            <a:r>
              <a:rPr lang="en-US" dirty="0"/>
              <a:t>Your Application Must (when Scale In):</a:t>
            </a:r>
          </a:p>
          <a:p>
            <a:pPr lvl="1"/>
            <a:r>
              <a:rPr lang="en-US" dirty="0"/>
              <a:t>Handle OS Shutdown Event / Signal</a:t>
            </a:r>
          </a:p>
          <a:p>
            <a:pPr lvl="1"/>
            <a:r>
              <a:rPr lang="en-US" dirty="0"/>
              <a:t>Do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2173243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Shutdown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VM / Container Being Shutdown…</a:t>
            </a:r>
          </a:p>
          <a:p>
            <a:pPr marL="38100" indent="0">
              <a:buNone/>
            </a:pPr>
            <a:r>
              <a:rPr lang="en-US" dirty="0"/>
              <a:t>{</a:t>
            </a:r>
          </a:p>
          <a:p>
            <a:pPr lvl="1"/>
            <a:r>
              <a:rPr lang="en-US" dirty="0"/>
              <a:t>Receive OS shutdown signal</a:t>
            </a:r>
          </a:p>
          <a:p>
            <a:pPr lvl="1"/>
            <a:r>
              <a:rPr lang="en-US" dirty="0"/>
              <a:t>Stop Receive Newer Message</a:t>
            </a:r>
          </a:p>
          <a:p>
            <a:pPr lvl="1"/>
            <a:r>
              <a:rPr lang="en-US" dirty="0"/>
              <a:t>Wait Until All Messages Ack</a:t>
            </a:r>
          </a:p>
          <a:p>
            <a:pPr lvl="1"/>
            <a:r>
              <a:rPr lang="en-US" dirty="0"/>
              <a:t>Exit Process Normally</a:t>
            </a:r>
          </a:p>
          <a:p>
            <a:pPr marL="3810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Successful Shutdown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1886558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P.NET Core 1.x å 2.x éå° Web æç¨ç¨å¼ä¸­çèæ¯èçåºæ¯æ´ IWebHostï¼.NET Core 2.1 éå°ä½¿ç¨ä¸è¬ä¸»æ§å°æç¨ç¨å¼çèæ¯èçåºæ¯æ´ IHostã">
            <a:extLst>
              <a:ext uri="{FF2B5EF4-FFF2-40B4-BE49-F238E27FC236}">
                <a16:creationId xmlns:a16="http://schemas.microsoft.com/office/drawing/2014/main" id="{05A985CD-3B2B-4BBE-AD7D-D10A4ECC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78"/>
            <a:ext cx="9144000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9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é¡å¥åè¡¨ï¼IWebHost å IHost å¯ä»¥è£è¼è¨±å¤æåï¼å®åç¹¼æ¿èª BackgroundServiceï¼è BackgroundService å¯¦ä½ IHostedServiceã">
            <a:extLst>
              <a:ext uri="{FF2B5EF4-FFF2-40B4-BE49-F238E27FC236}">
                <a16:creationId xmlns:a16="http://schemas.microsoft.com/office/drawing/2014/main" id="{EC77A0D1-2459-47FE-82BE-27183AC6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3"/>
            <a:ext cx="9144000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8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7DB79F-0F67-4E8C-9280-D60103E5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6" y="0"/>
            <a:ext cx="8401707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BEB6EA-7EE6-4E78-8EE0-E9CFF4AD86C0}"/>
              </a:ext>
            </a:extLst>
          </p:cNvPr>
          <p:cNvSpPr txBox="1"/>
          <p:nvPr/>
        </p:nvSpPr>
        <p:spPr>
          <a:xfrm>
            <a:off x="7012992" y="143359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first </a:t>
            </a:r>
            <a:r>
              <a:rPr lang="en-US" altLang="zh-TW" b="1" dirty="0">
                <a:solidFill>
                  <a:srgbClr val="00B0F0"/>
                </a:solidFill>
              </a:rPr>
              <a:t>await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3C0018-94BB-4B07-9560-F3A9FFB1968E}"/>
              </a:ext>
            </a:extLst>
          </p:cNvPr>
          <p:cNvSpPr txBox="1"/>
          <p:nvPr/>
        </p:nvSpPr>
        <p:spPr>
          <a:xfrm>
            <a:off x="7207524" y="270845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wait shutdown signal</a:t>
            </a:r>
            <a:endParaRPr lang="zh-TW" altLang="en-US" dirty="0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C264A318-E073-464B-B9FC-A3F0C7A70918}"/>
              </a:ext>
            </a:extLst>
          </p:cNvPr>
          <p:cNvSpPr/>
          <p:nvPr/>
        </p:nvSpPr>
        <p:spPr>
          <a:xfrm>
            <a:off x="7074976" y="1800586"/>
            <a:ext cx="162732" cy="21979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B1940DC2-13DD-409C-9264-C884C0813154}"/>
              </a:ext>
            </a:extLst>
          </p:cNvPr>
          <p:cNvSpPr/>
          <p:nvPr/>
        </p:nvSpPr>
        <p:spPr>
          <a:xfrm>
            <a:off x="7074976" y="4068305"/>
            <a:ext cx="162732" cy="426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20A28A-AC27-43BC-BC5C-B92A8E3E1326}"/>
              </a:ext>
            </a:extLst>
          </p:cNvPr>
          <p:cNvSpPr txBox="1"/>
          <p:nvPr/>
        </p:nvSpPr>
        <p:spPr>
          <a:xfrm>
            <a:off x="7207524" y="412751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 graceful shutdown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B87AAF-CB18-4649-B598-D369BF2DBF33}"/>
              </a:ext>
            </a:extLst>
          </p:cNvPr>
          <p:cNvSpPr/>
          <p:nvPr/>
        </p:nvSpPr>
        <p:spPr>
          <a:xfrm flipV="1">
            <a:off x="6470542" y="271222"/>
            <a:ext cx="1061634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B176AC-B415-4000-B8DC-45EE425E93DB}"/>
              </a:ext>
            </a:extLst>
          </p:cNvPr>
          <p:cNvSpPr/>
          <p:nvPr/>
        </p:nvSpPr>
        <p:spPr>
          <a:xfrm flipV="1">
            <a:off x="550190" y="271222"/>
            <a:ext cx="829159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1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AE396F7F-C7D6-469A-8DA9-3D8F5EEADABE}"/>
              </a:ext>
            </a:extLst>
          </p:cNvPr>
          <p:cNvSpPr txBox="1">
            <a:spLocks/>
          </p:cNvSpPr>
          <p:nvPr/>
        </p:nvSpPr>
        <p:spPr>
          <a:xfrm>
            <a:off x="565670" y="-655884"/>
            <a:ext cx="9214645" cy="74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What Is “AutoResetEvent” ?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6FE97D-D579-4C64-A4EB-B76F5A2D5964}"/>
              </a:ext>
            </a:extLst>
          </p:cNvPr>
          <p:cNvSpPr/>
          <p:nvPr/>
        </p:nvSpPr>
        <p:spPr>
          <a:xfrm>
            <a:off x="171547" y="4095896"/>
            <a:ext cx="11436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FDBB5-8974-4582-9F05-9D5F442F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171547" y="159505"/>
            <a:ext cx="8800906" cy="38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399515DD-8C0A-4AFE-92C0-6C95410AE57C}"/>
              </a:ext>
            </a:extLst>
          </p:cNvPr>
          <p:cNvSpPr txBox="1">
            <a:spLocks/>
          </p:cNvSpPr>
          <p:nvPr/>
        </p:nvSpPr>
        <p:spPr>
          <a:xfrm>
            <a:off x="-210785" y="-557253"/>
            <a:ext cx="10466754" cy="786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Tips: </a:t>
            </a:r>
            <a:r>
              <a:rPr lang="zh-TW" altLang="en-US"/>
              <a:t>如何處理 </a:t>
            </a:r>
            <a:r>
              <a:rPr lang="en-US" altLang="zh-TW"/>
              <a:t>Windows </a:t>
            </a:r>
            <a:r>
              <a:rPr lang="zh-TW" altLang="en-US"/>
              <a:t>關機事件</a:t>
            </a:r>
            <a:r>
              <a:rPr lang="en-US" altLang="zh-TW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92DD95-9313-4023-B873-187F7F6C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0" y="222637"/>
            <a:ext cx="7329779" cy="42377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FBC0D9-3D51-4F9B-84CA-095275ED825F}"/>
              </a:ext>
            </a:extLst>
          </p:cNvPr>
          <p:cNvSpPr txBox="1"/>
          <p:nvPr/>
        </p:nvSpPr>
        <p:spPr>
          <a:xfrm>
            <a:off x="150042" y="4542043"/>
            <a:ext cx="9745100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38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#4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Using Docker-Compose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09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1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Message Queue Concepts</a:t>
            </a:r>
          </a:p>
          <a:p>
            <a:r>
              <a:rPr lang="en-US" altLang="zh-TW" dirty="0"/>
              <a:t>NineYi.Msa.Infra.Messaging.*</a:t>
            </a:r>
          </a:p>
          <a:p>
            <a:r>
              <a:rPr lang="en-US" altLang="zh-TW" dirty="0"/>
              <a:t>Inside Messaging:</a:t>
            </a:r>
          </a:p>
          <a:p>
            <a:pPr lvl="1"/>
            <a:r>
              <a:rPr lang="en-US" altLang="zh-TW" dirty="0"/>
              <a:t>Thread Sync Basic</a:t>
            </a:r>
          </a:p>
          <a:p>
            <a:pPr lvl="1"/>
            <a:r>
              <a:rPr lang="en-US" altLang="zh-TW" dirty="0"/>
              <a:t>Cloud Native Concept: Auto Scaling</a:t>
            </a:r>
          </a:p>
          <a:p>
            <a:pPr lvl="1"/>
            <a:r>
              <a:rPr lang="en-US" altLang="zh-TW" dirty="0"/>
              <a:t>Auto Scaling In Infra Way, Not In Developer Way</a:t>
            </a:r>
          </a:p>
          <a:p>
            <a:r>
              <a:rPr lang="en-US" altLang="zh-TW" dirty="0"/>
              <a:t>DEMO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10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B5698-D192-4A1E-835F-0FC7DF50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Message Queue?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676860-710D-4198-95EE-CB74EA02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ssage queue">
            <a:extLst>
              <a:ext uri="{FF2B5EF4-FFF2-40B4-BE49-F238E27FC236}">
                <a16:creationId xmlns:a16="http://schemas.microsoft.com/office/drawing/2014/main" id="{EEFD664A-2DA2-4E14-9C0F-295F51D2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693"/>
            <a:ext cx="9144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ssage queue">
            <a:extLst>
              <a:ext uri="{FF2B5EF4-FFF2-40B4-BE49-F238E27FC236}">
                <a16:creationId xmlns:a16="http://schemas.microsoft.com/office/drawing/2014/main" id="{A3E6900E-78D7-46F9-BE34-A4D49433C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0" y="1360801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essage queue">
            <a:extLst>
              <a:ext uri="{FF2B5EF4-FFF2-40B4-BE49-F238E27FC236}">
                <a16:creationId xmlns:a16="http://schemas.microsoft.com/office/drawing/2014/main" id="{C0F9B112-E19F-4BF5-B023-7345D588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1" y="3636659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essage queue">
            <a:extLst>
              <a:ext uri="{FF2B5EF4-FFF2-40B4-BE49-F238E27FC236}">
                <a16:creationId xmlns:a16="http://schemas.microsoft.com/office/drawing/2014/main" id="{61FAF1E8-5452-4DF6-9A97-59155A5DE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1460641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ssage queue">
            <a:extLst>
              <a:ext uri="{FF2B5EF4-FFF2-40B4-BE49-F238E27FC236}">
                <a16:creationId xmlns:a16="http://schemas.microsoft.com/office/drawing/2014/main" id="{03E92700-95DB-4378-A41E-C4B18CB4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3416688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1F3380-E598-4993-948B-9B965CDE1291}"/>
              </a:ext>
            </a:extLst>
          </p:cNvPr>
          <p:cNvSpPr txBox="1"/>
          <p:nvPr/>
        </p:nvSpPr>
        <p:spPr>
          <a:xfrm>
            <a:off x="457200" y="4714336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https://aws.amazon.com/message-queue/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qs_img_performance">
            <a:extLst>
              <a:ext uri="{FF2B5EF4-FFF2-40B4-BE49-F238E27FC236}">
                <a16:creationId xmlns:a16="http://schemas.microsoft.com/office/drawing/2014/main" id="{9F4992FF-1AFF-447C-8AFD-67E70A6B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 b="21481"/>
          <a:stretch/>
        </p:blipFill>
        <p:spPr bwMode="auto">
          <a:xfrm>
            <a:off x="5334000" y="1294800"/>
            <a:ext cx="3810000" cy="8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CC9E96F-A363-4B30-A965-69407B02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EE47A-E4F9-481E-A044-F30FCD9A7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Performance</a:t>
            </a:r>
          </a:p>
          <a:p>
            <a:endParaRPr lang="en-US" dirty="0"/>
          </a:p>
          <a:p>
            <a:r>
              <a:rPr lang="en-US" dirty="0"/>
              <a:t>Increased Reliability</a:t>
            </a:r>
          </a:p>
          <a:p>
            <a:endParaRPr lang="en-US" dirty="0"/>
          </a:p>
          <a:p>
            <a:r>
              <a:rPr lang="en-US" dirty="0"/>
              <a:t>Granular Scalability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6DF91-4ED7-44B0-93EC-99C28090B5D2}"/>
              </a:ext>
            </a:extLst>
          </p:cNvPr>
          <p:cNvSpPr/>
          <p:nvPr/>
        </p:nvSpPr>
        <p:spPr>
          <a:xfrm>
            <a:off x="399063" y="4675912"/>
            <a:ext cx="417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https://aws.amazon.com/message-queue/benefits/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 descr="sqs_seo_reliability">
            <a:extLst>
              <a:ext uri="{FF2B5EF4-FFF2-40B4-BE49-F238E27FC236}">
                <a16:creationId xmlns:a16="http://schemas.microsoft.com/office/drawing/2014/main" id="{B185B6E3-0503-483B-BC5B-5B7DFC4E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19" y="1827292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s_seo_scalability">
            <a:extLst>
              <a:ext uri="{FF2B5EF4-FFF2-40B4-BE49-F238E27FC236}">
                <a16:creationId xmlns:a16="http://schemas.microsoft.com/office/drawing/2014/main" id="{1C9788CB-18CA-4B39-8A4F-CB90AAE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70" y="284817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9A595E-468D-4EA9-8C30-6FF7AA6AC07C}"/>
              </a:ext>
            </a:extLst>
          </p:cNvPr>
          <p:cNvSpPr txBox="1"/>
          <p:nvPr/>
        </p:nvSpPr>
        <p:spPr>
          <a:xfrm>
            <a:off x="511434" y="1714822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Asynchronous communication, optimizing data flow.</a:t>
            </a:r>
          </a:p>
          <a:p>
            <a:r>
              <a:rPr lang="en-US" dirty="0"/>
              <a:t>Consumers process messages only when they are available.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DCAB05-15AF-4272-970D-F0301D8B1C87}"/>
              </a:ext>
            </a:extLst>
          </p:cNvPr>
          <p:cNvSpPr txBox="1"/>
          <p:nvPr/>
        </p:nvSpPr>
        <p:spPr>
          <a:xfrm>
            <a:off x="511434" y="2847785"/>
            <a:ext cx="478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Queues make your data persistent, and reduce the errors</a:t>
            </a:r>
          </a:p>
          <a:p>
            <a:r>
              <a:rPr lang="en-US" dirty="0"/>
              <a:t>that happen when different parts of your system go offline.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D4AA31-9F93-4842-B63B-6517BF8E80AF}"/>
              </a:ext>
            </a:extLst>
          </p:cNvPr>
          <p:cNvSpPr txBox="1"/>
          <p:nvPr/>
        </p:nvSpPr>
        <p:spPr>
          <a:xfrm>
            <a:off x="511434" y="3905562"/>
            <a:ext cx="500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make it possible to scale precisely where </a:t>
            </a:r>
          </a:p>
          <a:p>
            <a:r>
              <a:rPr lang="en-US" dirty="0"/>
              <a:t>you need to. Producers, consumers and the queue itself can </a:t>
            </a:r>
          </a:p>
          <a:p>
            <a:r>
              <a:rPr lang="en-US" dirty="0"/>
              <a:t>all grow and shrink on demand.</a:t>
            </a:r>
          </a:p>
        </p:txBody>
      </p:sp>
    </p:spTree>
    <p:extLst>
      <p:ext uri="{BB962C8B-B14F-4D97-AF65-F5344CB8AC3E}">
        <p14:creationId xmlns:p14="http://schemas.microsoft.com/office/powerpoint/2010/main" val="13854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06B6DB-D39B-42F1-BCE7-27FE2566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093ED1-D110-4D56-8BC1-77558755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Decoupling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Break Up Apps</a:t>
            </a:r>
          </a:p>
          <a:p>
            <a:pPr lvl="1"/>
            <a:r>
              <a:rPr lang="en-US" dirty="0"/>
              <a:t>Migrate to Microservices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Shift to Serverless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1AB8C2-BFA8-45FA-B908-1A30D58BDB3D}"/>
              </a:ext>
            </a:extLst>
          </p:cNvPr>
          <p:cNvSpPr txBox="1"/>
          <p:nvPr/>
        </p:nvSpPr>
        <p:spPr>
          <a:xfrm>
            <a:off x="503501" y="1770927"/>
            <a:ext cx="8704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remove dependencies between components and significantly simplify </a:t>
            </a:r>
          </a:p>
          <a:p>
            <a:r>
              <a:rPr lang="en-US" dirty="0"/>
              <a:t>the coding of decoupled applications. </a:t>
            </a:r>
            <a:r>
              <a:rPr lang="en-US" dirty="0">
                <a:hlinkClick r:id="rId2"/>
              </a:rPr>
              <a:t>Message queues</a:t>
            </a:r>
            <a:r>
              <a:rPr lang="en-US" dirty="0"/>
              <a:t> are an elegantly simple way to decouple </a:t>
            </a:r>
          </a:p>
          <a:p>
            <a:r>
              <a:rPr lang="en-US" dirty="0"/>
              <a:t>distributed systems, whether you're using monolithic applications, microservices or serverless architectures.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CF139-52C0-42DA-95BC-1C4D96158825}"/>
              </a:ext>
            </a:extLst>
          </p:cNvPr>
          <p:cNvSpPr txBox="1"/>
          <p:nvPr/>
        </p:nvSpPr>
        <p:spPr>
          <a:xfrm>
            <a:off x="1006997" y="3240667"/>
            <a:ext cx="7475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 integration patterns that are based on events and asynchronous messaging </a:t>
            </a:r>
          </a:p>
          <a:p>
            <a:r>
              <a:rPr lang="en-US" dirty="0"/>
              <a:t>optimize scalability and resiliency. Use </a:t>
            </a:r>
            <a:r>
              <a:rPr lang="en-US" dirty="0">
                <a:hlinkClick r:id="rId3"/>
              </a:rPr>
              <a:t>message queuing services</a:t>
            </a:r>
            <a:r>
              <a:rPr lang="en-US" dirty="0"/>
              <a:t> to coordinate multiple </a:t>
            </a:r>
          </a:p>
          <a:p>
            <a:r>
              <a:rPr lang="en-US" dirty="0"/>
              <a:t>microservices, notify microservices of data changes, or as an event firehose to process IoT, </a:t>
            </a:r>
          </a:p>
          <a:p>
            <a:r>
              <a:rPr lang="en-US" dirty="0"/>
              <a:t>social and real-time data.</a:t>
            </a:r>
          </a:p>
        </p:txBody>
      </p:sp>
    </p:spTree>
    <p:extLst>
      <p:ext uri="{BB962C8B-B14F-4D97-AF65-F5344CB8AC3E}">
        <p14:creationId xmlns:p14="http://schemas.microsoft.com/office/powerpoint/2010/main" val="164844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5C6D7E-CC73-47D5-8062-105C4895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MQ: Queue + Exchange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FFE9DC-4AA4-4387-A932-D33E9B5C2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8"/>
          <a:stretch/>
        </p:blipFill>
        <p:spPr>
          <a:xfrm>
            <a:off x="359665" y="1237488"/>
            <a:ext cx="8229600" cy="2036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CBD874-D431-48C0-9305-A71286C6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3029873"/>
            <a:ext cx="7973568" cy="1694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B17364-DE21-4CE1-B126-98C0D449A7AF}"/>
              </a:ext>
            </a:extLst>
          </p:cNvPr>
          <p:cNvSpPr/>
          <p:nvPr/>
        </p:nvSpPr>
        <p:spPr bwMode="auto">
          <a:xfrm>
            <a:off x="3178089" y="1237488"/>
            <a:ext cx="2582632" cy="178612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0AE743-7AD4-4D43-B262-64CF29B78FF4}"/>
              </a:ext>
            </a:extLst>
          </p:cNvPr>
          <p:cNvSpPr/>
          <p:nvPr/>
        </p:nvSpPr>
        <p:spPr bwMode="auto">
          <a:xfrm>
            <a:off x="5874190" y="3011568"/>
            <a:ext cx="2587598" cy="1662869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9CBCA8-5284-4970-816F-7A60BD3D4D0D}"/>
              </a:ext>
            </a:extLst>
          </p:cNvPr>
          <p:cNvSpPr/>
          <p:nvPr/>
        </p:nvSpPr>
        <p:spPr>
          <a:xfrm>
            <a:off x="409044" y="4674437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4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09013C9-A701-4B95-BA07-10C354A62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First Looks Of: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1967A67-66D2-4776-AB17-A2B292A73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716392"/>
            <a:ext cx="8466881" cy="1232700"/>
          </a:xfrm>
        </p:spPr>
        <p:txBody>
          <a:bodyPr/>
          <a:lstStyle/>
          <a:p>
            <a:r>
              <a:rPr lang="en-US" dirty="0"/>
              <a:t>NineYi.Msa.Infra.Messaging.*</a:t>
            </a:r>
          </a:p>
        </p:txBody>
      </p:sp>
    </p:spTree>
    <p:extLst>
      <p:ext uri="{BB962C8B-B14F-4D97-AF65-F5344CB8AC3E}">
        <p14:creationId xmlns:p14="http://schemas.microsoft.com/office/powerpoint/2010/main" val="326903026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50102</TotalTime>
  <Words>1046</Words>
  <Application>Microsoft Office PowerPoint</Application>
  <PresentationFormat>如螢幕大小 (16:9)</PresentationFormat>
  <Paragraphs>154</Paragraphs>
  <Slides>33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微軟正黑體</vt:lpstr>
      <vt:lpstr>Arial</vt:lpstr>
      <vt:lpstr>Calibri</vt:lpstr>
      <vt:lpstr>Calibri Light</vt:lpstr>
      <vt:lpstr>Swiss</vt:lpstr>
      <vt:lpstr>Office 佈景主題</vt:lpstr>
      <vt:lpstr>1_Swiss</vt:lpstr>
      <vt:lpstr>2_Office 佈景主題</vt:lpstr>
      <vt:lpstr>PowerPoint 簡報</vt:lpstr>
      <vt:lpstr>Andrew Wu 是誰?</vt:lpstr>
      <vt:lpstr>.NET Microservices</vt:lpstr>
      <vt:lpstr>AGENDA</vt:lpstr>
      <vt:lpstr>What is a Message Queue?</vt:lpstr>
      <vt:lpstr>Benefits of Message Queues</vt:lpstr>
      <vt:lpstr>Benefits of Message Queues</vt:lpstr>
      <vt:lpstr>Rabbit MQ: Queue + Exchange</vt:lpstr>
      <vt:lpstr> First Looks Of:</vt:lpstr>
      <vt:lpstr>Design Concept (One-Way Async)</vt:lpstr>
      <vt:lpstr>Design Concept (Two-Way RPC)</vt:lpstr>
      <vt:lpstr>除了這些，其他都抽象化封裝起來…</vt:lpstr>
      <vt:lpstr>DEMO #1</vt:lpstr>
      <vt:lpstr>DEMO #2</vt:lpstr>
      <vt:lpstr>DEMO #2</vt:lpstr>
      <vt:lpstr>PowerPoint 簡報</vt:lpstr>
      <vt:lpstr> Inside Messaging.*</vt:lpstr>
      <vt:lpstr>What Architect Thinks…</vt:lpstr>
      <vt:lpstr>Synchronize Basic:</vt:lpstr>
      <vt:lpstr>Demo #3</vt:lpstr>
      <vt:lpstr>Async / Await</vt:lpstr>
      <vt:lpstr>Auto Scaling In Infra Way</vt:lpstr>
      <vt:lpstr>Graceful Shutdown</vt:lpstr>
      <vt:lpstr>PowerPoint 簡報</vt:lpstr>
      <vt:lpstr>PowerPoint 簡報</vt:lpstr>
      <vt:lpstr>PowerPoint 簡報</vt:lpstr>
      <vt:lpstr>PowerPoint 簡報</vt:lpstr>
      <vt:lpstr>PowerPoint 簡報</vt:lpstr>
      <vt:lpstr>Demo #4</vt:lpstr>
      <vt:lpstr>PowerPoint 簡報</vt:lpstr>
      <vt:lpstr> Question?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354</cp:revision>
  <dcterms:modified xsi:type="dcterms:W3CDTF">2019-01-24T04:37:08Z</dcterms:modified>
</cp:coreProperties>
</file>